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13" r:id="rId7"/>
    <p:sldId id="314" r:id="rId8"/>
    <p:sldId id="311" r:id="rId9"/>
    <p:sldId id="312" r:id="rId10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D60093"/>
    <a:srgbClr val="000099"/>
    <a:srgbClr val="FF8D3F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518" y="41"/>
      </p:cViewPr>
      <p:guideLst>
        <p:guide orient="horz" pos="2160"/>
        <p:guide pos="3840"/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2A901-8BE7-41E2-99A5-74E2A17083DA}" type="datetimeFigureOut">
              <a:rPr lang="en-IN" smtClean="0"/>
              <a:t>31-01-2023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BF4D4-D3AF-4ABF-A2FE-82B021CFC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68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900"/>
            </a:lvl1pPr>
            <a:lvl2pPr marL="356616" indent="0" algn="ctr">
              <a:buNone/>
              <a:defRPr sz="1600"/>
            </a:lvl2pPr>
            <a:lvl3pPr marL="713232" indent="0" algn="ctr">
              <a:buNone/>
              <a:defRPr sz="1400"/>
            </a:lvl3pPr>
            <a:lvl4pPr marL="1069848" indent="0" algn="ctr">
              <a:buNone/>
              <a:defRPr sz="1200"/>
            </a:lvl4pPr>
            <a:lvl5pPr marL="1426464" indent="0" algn="ctr">
              <a:buNone/>
              <a:defRPr sz="1200"/>
            </a:lvl5pPr>
            <a:lvl6pPr marL="1783080" indent="0" algn="ctr">
              <a:buNone/>
              <a:defRPr sz="1200"/>
            </a:lvl6pPr>
            <a:lvl7pPr marL="2139696" indent="0" algn="ctr">
              <a:buNone/>
              <a:defRPr sz="1200"/>
            </a:lvl7pPr>
            <a:lvl8pPr marL="2496312" indent="0" algn="ctr">
              <a:buNone/>
              <a:defRPr sz="1200"/>
            </a:lvl8pPr>
            <a:lvl9pPr marL="2852928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310418-2F9B-4EF4-8049-64C94873B3C6}"/>
              </a:ext>
            </a:extLst>
          </p:cNvPr>
          <p:cNvSpPr/>
          <p:nvPr userDrawn="1"/>
        </p:nvSpPr>
        <p:spPr>
          <a:xfrm>
            <a:off x="0" y="0"/>
            <a:ext cx="629392" cy="5715000"/>
          </a:xfrm>
          <a:prstGeom prst="rect">
            <a:avLst/>
          </a:prstGeom>
          <a:gradFill>
            <a:gsLst>
              <a:gs pos="0">
                <a:srgbClr val="3399FF"/>
              </a:gs>
              <a:gs pos="0">
                <a:srgbClr val="00CCCC"/>
              </a:gs>
              <a:gs pos="0">
                <a:srgbClr val="9999FF"/>
              </a:gs>
              <a:gs pos="100000">
                <a:srgbClr val="006699"/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260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5B45-7CB1-40D6-8BAD-749CE8C5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39A7D9-2E0A-42C3-B820-564472D59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402E7-EB63-41CE-9226-186D97E7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S. Vaidhya, SASTRA  UNIVERSITY TN GOVERNOR VC CONFERENCE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50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S. Vaidhya, SASTRA  UNIVERSITY TN GOVERNOR VC CONFERENCE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338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9263"/>
            <a:ext cx="5694454" cy="101389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652" y="1163781"/>
            <a:ext cx="8099714" cy="3959937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938" y="19263"/>
            <a:ext cx="629392" cy="5715000"/>
          </a:xfrm>
          <a:prstGeom prst="rect">
            <a:avLst/>
          </a:prstGeom>
          <a:gradFill>
            <a:gsLst>
              <a:gs pos="0">
                <a:srgbClr val="3399FF"/>
              </a:gs>
              <a:gs pos="0">
                <a:srgbClr val="00CCCC"/>
              </a:gs>
              <a:gs pos="0">
                <a:srgbClr val="9999FF"/>
              </a:gs>
              <a:gs pos="100000">
                <a:srgbClr val="006699"/>
              </a:gs>
            </a:gsLst>
            <a:lin ang="5400000" scaled="0"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4997" y="5307195"/>
            <a:ext cx="299398" cy="31227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C4C054-382D-496A-820B-3FEE2264CED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863649" y="2619551"/>
            <a:ext cx="2356694" cy="374499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Dr. S. Vaidhya, SASTRA  UNIVERSITY TN GOVERNOR VC CONFERENCE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706" y="231938"/>
            <a:ext cx="2267566" cy="65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7" r:id="rId2"/>
    <p:sldLayoutId id="2147483674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713232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8308" indent="-178308" algn="l" defTabSz="7132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492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9154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4815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4772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61388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vaidhya@sastra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12183" y="307350"/>
            <a:ext cx="8462075" cy="4393004"/>
          </a:xfrm>
        </p:spPr>
        <p:txBody>
          <a:bodyPr>
            <a:noAutofit/>
          </a:bodyPr>
          <a:lstStyle/>
          <a:p>
            <a:r>
              <a:rPr lang="en-IN" sz="2600" b="1" dirty="0" smtClean="0">
                <a:solidFill>
                  <a:srgbClr val="000099"/>
                </a:solidFill>
              </a:rPr>
              <a:t>AIU-SZ CONFERENCE </a:t>
            </a:r>
            <a:r>
              <a:rPr lang="en-IN" sz="2600" b="1" dirty="0">
                <a:solidFill>
                  <a:srgbClr val="000099"/>
                </a:solidFill>
              </a:rPr>
              <a:t>OF VICE-CHANCELLORS </a:t>
            </a:r>
            <a:r>
              <a:rPr lang="en-IN" sz="2400" b="1" dirty="0">
                <a:solidFill>
                  <a:srgbClr val="000099"/>
                </a:solidFill>
              </a:rPr>
              <a:t> </a:t>
            </a:r>
          </a:p>
          <a:p>
            <a:r>
              <a:rPr lang="en-IN" sz="2000" b="1" dirty="0" smtClean="0"/>
              <a:t>Jan 31, 2023</a:t>
            </a:r>
            <a:endParaRPr lang="en-IN" sz="2000" b="1" dirty="0"/>
          </a:p>
          <a:p>
            <a:endParaRPr lang="en-IN" sz="2400" dirty="0"/>
          </a:p>
          <a:p>
            <a:r>
              <a:rPr lang="en-IN" sz="2600" b="1" dirty="0" smtClean="0">
                <a:solidFill>
                  <a:srgbClr val="000099"/>
                </a:solidFill>
              </a:rPr>
              <a:t>PROMOTING QUALITY </a:t>
            </a:r>
            <a:r>
              <a:rPr lang="en-IN" sz="2600" b="1" dirty="0" smtClean="0">
                <a:solidFill>
                  <a:srgbClr val="000099"/>
                </a:solidFill>
              </a:rPr>
              <a:t>&amp; RELEVANT RESEARCH</a:t>
            </a:r>
            <a:endParaRPr lang="en-IN" sz="2600" b="1" dirty="0">
              <a:solidFill>
                <a:srgbClr val="000099"/>
              </a:solidFill>
            </a:endParaRPr>
          </a:p>
          <a:p>
            <a:r>
              <a:rPr lang="en-IN" sz="1600" b="1" dirty="0"/>
              <a:t>By</a:t>
            </a:r>
          </a:p>
          <a:p>
            <a:r>
              <a:rPr lang="en-IN" sz="1800" b="1" dirty="0" err="1">
                <a:solidFill>
                  <a:srgbClr val="000099"/>
                </a:solidFill>
              </a:rPr>
              <a:t>Dr.</a:t>
            </a:r>
            <a:r>
              <a:rPr lang="en-IN" sz="1800" b="1" dirty="0">
                <a:solidFill>
                  <a:srgbClr val="000099"/>
                </a:solidFill>
              </a:rPr>
              <a:t> S .VAIDHYASUBRAMANIAM</a:t>
            </a:r>
          </a:p>
          <a:p>
            <a:r>
              <a:rPr lang="en-IN" sz="1600" b="1" dirty="0"/>
              <a:t>VICE-CHANCELLOR </a:t>
            </a:r>
          </a:p>
          <a:p>
            <a:r>
              <a:rPr lang="en-IN" sz="1600" b="1" dirty="0"/>
              <a:t>&amp; TATA SONS CHAIR PROFESSOR OF MANAGEMENT</a:t>
            </a:r>
          </a:p>
          <a:p>
            <a:endParaRPr lang="en-IN" sz="2000" b="1" dirty="0"/>
          </a:p>
          <a:p>
            <a:endParaRPr lang="en-IN" sz="2000" b="1" dirty="0"/>
          </a:p>
          <a:p>
            <a:endParaRPr lang="en-IN" sz="2000" b="1" dirty="0"/>
          </a:p>
          <a:p>
            <a:endParaRPr lang="en-IN" sz="1600" b="1" dirty="0"/>
          </a:p>
          <a:p>
            <a:endParaRPr lang="en-IN" sz="1600" b="1" dirty="0">
              <a:solidFill>
                <a:srgbClr val="C00000"/>
              </a:solidFill>
            </a:endParaRPr>
          </a:p>
          <a:p>
            <a:r>
              <a:rPr lang="en-IN" sz="1600" b="1" dirty="0">
                <a:solidFill>
                  <a:srgbClr val="C00000"/>
                </a:solidFill>
              </a:rPr>
              <a:t>E-mail: </a:t>
            </a:r>
            <a:r>
              <a:rPr lang="en-IN" sz="1600" b="1" dirty="0">
                <a:hlinkClick r:id="rId2"/>
              </a:rPr>
              <a:t>vaidhya@sastra.edu</a:t>
            </a:r>
            <a:endParaRPr lang="en-IN" sz="1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912" y="3608441"/>
            <a:ext cx="5096183" cy="147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48" y="1273422"/>
            <a:ext cx="8257216" cy="2903370"/>
          </a:xfrm>
        </p:spPr>
        <p:txBody>
          <a:bodyPr>
            <a:normAutofit/>
          </a:bodyPr>
          <a:lstStyle/>
          <a:p>
            <a:pPr algn="ctr"/>
            <a:r>
              <a:rPr lang="en-IN" sz="4800" dirty="0" smtClean="0"/>
              <a:t>EVERY COUNTRY HAS ITS PROBLEMS, THAT DOESN’T MAKE IT A PROBLEMATIC COUNTRY</a:t>
            </a:r>
            <a:endParaRPr lang="en-IN" sz="4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t>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E6C47-1261-4D2C-965B-549701A1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863648" y="2619552"/>
            <a:ext cx="2356694" cy="374499"/>
          </a:xfrm>
        </p:spPr>
        <p:txBody>
          <a:bodyPr/>
          <a:lstStyle/>
          <a:p>
            <a:r>
              <a:rPr lang="en-IN" dirty="0" err="1"/>
              <a:t>Dr.</a:t>
            </a:r>
            <a:r>
              <a:rPr lang="en-IN" dirty="0"/>
              <a:t> S. </a:t>
            </a:r>
            <a:r>
              <a:rPr lang="en-IN" dirty="0" err="1"/>
              <a:t>Vaidhya</a:t>
            </a:r>
            <a:r>
              <a:rPr lang="en-IN" dirty="0"/>
              <a:t>, SASTRA  UNIVERSITY </a:t>
            </a:r>
            <a:r>
              <a:rPr lang="en-IN" dirty="0" smtClean="0"/>
              <a:t>AIU-SZ </a:t>
            </a:r>
            <a:r>
              <a:rPr lang="en-IN" dirty="0"/>
              <a:t>VC CONFERENCE</a:t>
            </a:r>
          </a:p>
        </p:txBody>
      </p:sp>
    </p:spTree>
    <p:extLst>
      <p:ext uri="{BB962C8B-B14F-4D97-AF65-F5344CB8AC3E}">
        <p14:creationId xmlns:p14="http://schemas.microsoft.com/office/powerpoint/2010/main" val="355572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48" y="1273422"/>
            <a:ext cx="8257216" cy="2903370"/>
          </a:xfrm>
        </p:spPr>
        <p:txBody>
          <a:bodyPr>
            <a:normAutofit/>
          </a:bodyPr>
          <a:lstStyle/>
          <a:p>
            <a:pPr algn="ctr"/>
            <a:r>
              <a:rPr lang="en-IN" sz="4800" dirty="0" smtClean="0"/>
              <a:t>MOVE FROM YOUR ‘KODAK’ MOVEMENT TO EXPLORE YOUR ‘EUREKA’ MOMENT</a:t>
            </a:r>
            <a:endParaRPr lang="en-IN" sz="4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t>3</a:t>
            </a:fld>
            <a:endParaRPr lang="en-IN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FD4E6C47-1261-4D2C-965B-549701A1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863648" y="2619552"/>
            <a:ext cx="2356694" cy="374499"/>
          </a:xfrm>
        </p:spPr>
        <p:txBody>
          <a:bodyPr/>
          <a:lstStyle/>
          <a:p>
            <a:r>
              <a:rPr lang="en-IN" dirty="0" err="1"/>
              <a:t>Dr.</a:t>
            </a:r>
            <a:r>
              <a:rPr lang="en-IN" dirty="0"/>
              <a:t> S. </a:t>
            </a:r>
            <a:r>
              <a:rPr lang="en-IN" dirty="0" err="1"/>
              <a:t>Vaidhya</a:t>
            </a:r>
            <a:r>
              <a:rPr lang="en-IN" dirty="0"/>
              <a:t>, SASTRA  UNIVERSITY </a:t>
            </a:r>
            <a:r>
              <a:rPr lang="en-IN" dirty="0" smtClean="0"/>
              <a:t>AIU-SZ </a:t>
            </a:r>
            <a:r>
              <a:rPr lang="en-IN" dirty="0"/>
              <a:t>VC CONFERENCE</a:t>
            </a:r>
          </a:p>
        </p:txBody>
      </p:sp>
    </p:spTree>
    <p:extLst>
      <p:ext uri="{BB962C8B-B14F-4D97-AF65-F5344CB8AC3E}">
        <p14:creationId xmlns:p14="http://schemas.microsoft.com/office/powerpoint/2010/main" val="7032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48" y="1273422"/>
            <a:ext cx="8257216" cy="2903370"/>
          </a:xfrm>
        </p:spPr>
        <p:txBody>
          <a:bodyPr>
            <a:noAutofit/>
          </a:bodyPr>
          <a:lstStyle/>
          <a:p>
            <a:pPr algn="ctr"/>
            <a:r>
              <a:rPr lang="en-IN" sz="4000" b="1" dirty="0" smtClean="0"/>
              <a:t>ACADEMIC GINI IS AS PREVALENT AS ECONOMIC GINI – </a:t>
            </a:r>
            <a:br>
              <a:rPr lang="en-IN" sz="4000" b="1" dirty="0" smtClean="0"/>
            </a:br>
            <a:r>
              <a:rPr lang="en-IN" sz="4000" b="1" dirty="0" smtClean="0"/>
              <a:t>UNDERSTAND YOUR ACADEMIC GINI?</a:t>
            </a:r>
            <a:endParaRPr lang="en-IN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t>4</a:t>
            </a:fld>
            <a:endParaRPr lang="en-IN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D4E6C47-1261-4D2C-965B-549701A1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863647" y="2619553"/>
            <a:ext cx="2356694" cy="374499"/>
          </a:xfrm>
        </p:spPr>
        <p:txBody>
          <a:bodyPr/>
          <a:lstStyle/>
          <a:p>
            <a:r>
              <a:rPr lang="en-IN" dirty="0" err="1"/>
              <a:t>Dr.</a:t>
            </a:r>
            <a:r>
              <a:rPr lang="en-IN" dirty="0"/>
              <a:t> S. </a:t>
            </a:r>
            <a:r>
              <a:rPr lang="en-IN" dirty="0" err="1"/>
              <a:t>Vaidhya</a:t>
            </a:r>
            <a:r>
              <a:rPr lang="en-IN" dirty="0"/>
              <a:t>, SASTRA  UNIVERSITY </a:t>
            </a:r>
            <a:r>
              <a:rPr lang="en-IN" dirty="0" smtClean="0"/>
              <a:t>AIU-SZ </a:t>
            </a:r>
            <a:r>
              <a:rPr lang="en-IN" dirty="0"/>
              <a:t>VC CONFERENCE</a:t>
            </a:r>
          </a:p>
        </p:txBody>
      </p:sp>
    </p:spTree>
    <p:extLst>
      <p:ext uri="{BB962C8B-B14F-4D97-AF65-F5344CB8AC3E}">
        <p14:creationId xmlns:p14="http://schemas.microsoft.com/office/powerpoint/2010/main" val="8267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48" y="1273422"/>
            <a:ext cx="8257216" cy="2903370"/>
          </a:xfrm>
        </p:spPr>
        <p:txBody>
          <a:bodyPr>
            <a:normAutofit/>
          </a:bodyPr>
          <a:lstStyle/>
          <a:p>
            <a:pPr algn="ctr"/>
            <a:r>
              <a:rPr lang="en-IN" sz="4800" b="1" dirty="0" smtClean="0"/>
              <a:t>COLLABORATIVE COMPETITION AND </a:t>
            </a:r>
            <a:br>
              <a:rPr lang="en-IN" sz="4800" b="1" dirty="0" smtClean="0"/>
            </a:br>
            <a:r>
              <a:rPr lang="en-IN" sz="4800" b="1" dirty="0" smtClean="0"/>
              <a:t>CO-INNOVATION</a:t>
            </a:r>
            <a:endParaRPr lang="en-IN" sz="4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t>5</a:t>
            </a:fld>
            <a:endParaRPr lang="en-IN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D4E6C47-1261-4D2C-965B-549701A1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863648" y="2619552"/>
            <a:ext cx="2356694" cy="374499"/>
          </a:xfrm>
        </p:spPr>
        <p:txBody>
          <a:bodyPr/>
          <a:lstStyle/>
          <a:p>
            <a:r>
              <a:rPr lang="en-IN" dirty="0" err="1"/>
              <a:t>Dr.</a:t>
            </a:r>
            <a:r>
              <a:rPr lang="en-IN" dirty="0"/>
              <a:t> S. </a:t>
            </a:r>
            <a:r>
              <a:rPr lang="en-IN" dirty="0" err="1"/>
              <a:t>Vaidhya</a:t>
            </a:r>
            <a:r>
              <a:rPr lang="en-IN" dirty="0"/>
              <a:t>, SASTRA  UNIVERSITY </a:t>
            </a:r>
            <a:r>
              <a:rPr lang="en-IN" dirty="0" smtClean="0"/>
              <a:t>AIU-SZ </a:t>
            </a:r>
            <a:r>
              <a:rPr lang="en-IN" dirty="0"/>
              <a:t>VC CONFERENCE</a:t>
            </a:r>
          </a:p>
        </p:txBody>
      </p:sp>
    </p:spTree>
    <p:extLst>
      <p:ext uri="{BB962C8B-B14F-4D97-AF65-F5344CB8AC3E}">
        <p14:creationId xmlns:p14="http://schemas.microsoft.com/office/powerpoint/2010/main" val="8927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IDEO VENN FOR INNOVATION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D4E6C47-1261-4D2C-965B-549701A1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863648" y="2619552"/>
            <a:ext cx="2356694" cy="374499"/>
          </a:xfrm>
        </p:spPr>
        <p:txBody>
          <a:bodyPr/>
          <a:lstStyle/>
          <a:p>
            <a:r>
              <a:rPr lang="en-IN" dirty="0" err="1"/>
              <a:t>Dr.</a:t>
            </a:r>
            <a:r>
              <a:rPr lang="en-IN" dirty="0"/>
              <a:t> S. </a:t>
            </a:r>
            <a:r>
              <a:rPr lang="en-IN" dirty="0" err="1"/>
              <a:t>Vaidhya</a:t>
            </a:r>
            <a:r>
              <a:rPr lang="en-IN" dirty="0"/>
              <a:t>, SASTRA  UNIVERSITY </a:t>
            </a:r>
            <a:r>
              <a:rPr lang="en-IN" dirty="0" smtClean="0"/>
              <a:t>AIU-SZ </a:t>
            </a:r>
            <a:r>
              <a:rPr lang="en-IN" dirty="0"/>
              <a:t>VC CONFERENCE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297" y="1401577"/>
            <a:ext cx="5424152" cy="383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95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48" y="1273422"/>
            <a:ext cx="8257216" cy="2903370"/>
          </a:xfrm>
        </p:spPr>
        <p:txBody>
          <a:bodyPr>
            <a:normAutofit/>
          </a:bodyPr>
          <a:lstStyle/>
          <a:p>
            <a:pPr algn="ctr"/>
            <a:r>
              <a:rPr lang="en-IN" sz="4800" b="1" dirty="0" smtClean="0"/>
              <a:t>INTELLECTUAL PARATROOPING vs FOOT SOLDIERING</a:t>
            </a:r>
            <a:endParaRPr lang="en-IN" sz="4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t>7</a:t>
            </a:fld>
            <a:endParaRPr lang="en-IN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D4E6C47-1261-4D2C-965B-549701A1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863648" y="2619552"/>
            <a:ext cx="2356694" cy="374499"/>
          </a:xfrm>
        </p:spPr>
        <p:txBody>
          <a:bodyPr/>
          <a:lstStyle/>
          <a:p>
            <a:r>
              <a:rPr lang="en-IN" dirty="0" err="1"/>
              <a:t>Dr.</a:t>
            </a:r>
            <a:r>
              <a:rPr lang="en-IN" dirty="0"/>
              <a:t> S. </a:t>
            </a:r>
            <a:r>
              <a:rPr lang="en-IN" dirty="0" err="1"/>
              <a:t>Vaidhya</a:t>
            </a:r>
            <a:r>
              <a:rPr lang="en-IN" dirty="0"/>
              <a:t>, SASTRA  UNIVERSITY </a:t>
            </a:r>
            <a:r>
              <a:rPr lang="en-IN" dirty="0" smtClean="0"/>
              <a:t>AIU-SZ </a:t>
            </a:r>
            <a:r>
              <a:rPr lang="en-IN" dirty="0"/>
              <a:t>VC CONFERENCE</a:t>
            </a:r>
          </a:p>
        </p:txBody>
      </p:sp>
    </p:spTree>
    <p:extLst>
      <p:ext uri="{BB962C8B-B14F-4D97-AF65-F5344CB8AC3E}">
        <p14:creationId xmlns:p14="http://schemas.microsoft.com/office/powerpoint/2010/main" val="26152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t>8</a:t>
            </a:fld>
            <a:endParaRPr lang="en-IN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Winds of Change are blowing hard – What Next?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189" y="2603500"/>
            <a:ext cx="3628572" cy="2032000"/>
          </a:xfrm>
          <a:prstGeom prst="rect">
            <a:avLst/>
          </a:prstGeom>
        </p:spPr>
      </p:pic>
      <p:sp>
        <p:nvSpPr>
          <p:cNvPr id="8" name="Content Placeholder 6"/>
          <p:cNvSpPr txBox="1">
            <a:spLocks/>
          </p:cNvSpPr>
          <p:nvPr/>
        </p:nvSpPr>
        <p:spPr>
          <a:xfrm>
            <a:off x="4648200" y="956604"/>
            <a:ext cx="4100593" cy="4444555"/>
          </a:xfrm>
          <a:prstGeom prst="rect">
            <a:avLst/>
          </a:prstGeom>
        </p:spPr>
        <p:txBody>
          <a:bodyPr/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/>
              <a:t>Best Build Windmills</a:t>
            </a:r>
          </a:p>
          <a:p>
            <a:endParaRPr lang="en-IN" dirty="0" smtClean="0"/>
          </a:p>
          <a:p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Rest sleep under shelter</a:t>
            </a:r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8654" y="1325589"/>
            <a:ext cx="2628900" cy="1743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187" y="3720072"/>
            <a:ext cx="1830855" cy="183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7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48" y="1273422"/>
            <a:ext cx="8257216" cy="2903370"/>
          </a:xfrm>
        </p:spPr>
        <p:txBody>
          <a:bodyPr>
            <a:normAutofit/>
          </a:bodyPr>
          <a:lstStyle/>
          <a:p>
            <a:pPr algn="ctr"/>
            <a:r>
              <a:rPr lang="en-IN" sz="4800" b="1" dirty="0" smtClean="0"/>
              <a:t>THANK YOU</a:t>
            </a:r>
            <a:endParaRPr lang="en-IN" sz="4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4C054-382D-496A-820B-3FEE2264CEDF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669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3549</TotalTime>
  <Words>181</Words>
  <Application>Microsoft Office PowerPoint</Application>
  <PresentationFormat>On-screen Show (16:10)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EVERY COUNTRY HAS ITS PROBLEMS, THAT DOESN’T MAKE IT A PROBLEMATIC COUNTRY</vt:lpstr>
      <vt:lpstr>MOVE FROM YOUR ‘KODAK’ MOVEMENT TO EXPLORE YOUR ‘EUREKA’ MOMENT</vt:lpstr>
      <vt:lpstr>ACADEMIC GINI IS AS PREVALENT AS ECONOMIC GINI –  UNDERSTAND YOUR ACADEMIC GINI?</vt:lpstr>
      <vt:lpstr>COLLABORATIVE COMPETITION AND  CO-INNOVATION</vt:lpstr>
      <vt:lpstr>IDEO VENN FOR INNOVATION</vt:lpstr>
      <vt:lpstr>INTELLECTUAL PARATROOPING vs FOOT SOLDIERING</vt:lpstr>
      <vt:lpstr>The Winds of Change are blowing hard – What Next?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+ INSTITUTIONAL BALANCE</dc:title>
  <dc:creator>Thiyagarajan Lakshmanan</dc:creator>
  <cp:lastModifiedBy>Administrator</cp:lastModifiedBy>
  <cp:revision>87</cp:revision>
  <dcterms:created xsi:type="dcterms:W3CDTF">2021-03-01T06:30:07Z</dcterms:created>
  <dcterms:modified xsi:type="dcterms:W3CDTF">2023-01-31T04:24:32Z</dcterms:modified>
</cp:coreProperties>
</file>